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304" r:id="rId6"/>
    <p:sldId id="306" r:id="rId7"/>
    <p:sldId id="278" r:id="rId8"/>
    <p:sldId id="273" r:id="rId9"/>
    <p:sldId id="264" r:id="rId10"/>
    <p:sldId id="259" r:id="rId11"/>
    <p:sldId id="265" r:id="rId12"/>
    <p:sldId id="300" r:id="rId13"/>
    <p:sldId id="271" r:id="rId14"/>
    <p:sldId id="280" r:id="rId15"/>
    <p:sldId id="281" r:id="rId16"/>
    <p:sldId id="284" r:id="rId17"/>
    <p:sldId id="286" r:id="rId18"/>
    <p:sldId id="288" r:id="rId19"/>
    <p:sldId id="290" r:id="rId20"/>
    <p:sldId id="292" r:id="rId21"/>
    <p:sldId id="307" r:id="rId22"/>
    <p:sldId id="294" r:id="rId23"/>
    <p:sldId id="308" r:id="rId24"/>
    <p:sldId id="310" r:id="rId25"/>
    <p:sldId id="334" r:id="rId26"/>
    <p:sldId id="336" r:id="rId27"/>
    <p:sldId id="338" r:id="rId28"/>
    <p:sldId id="332" r:id="rId29"/>
    <p:sldId id="312" r:id="rId30"/>
    <p:sldId id="314" r:id="rId31"/>
    <p:sldId id="316" r:id="rId32"/>
    <p:sldId id="318" r:id="rId33"/>
    <p:sldId id="320" r:id="rId34"/>
    <p:sldId id="32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00FF"/>
                </a:solidFill>
              </a:rPr>
              <a:t/>
            </a:r>
            <a:br>
              <a:rPr lang="kk-KZ" dirty="0" smtClean="0">
                <a:solidFill>
                  <a:srgbClr val="0000FF"/>
                </a:solidFill>
              </a:rPr>
            </a:br>
            <a:r>
              <a:rPr lang="kk-KZ" dirty="0" smtClean="0">
                <a:solidFill>
                  <a:srgbClr val="0000FF"/>
                </a:solidFill>
              </a:rPr>
              <a:t/>
            </a:r>
            <a:br>
              <a:rPr lang="kk-KZ" dirty="0" smtClean="0">
                <a:solidFill>
                  <a:srgbClr val="0000FF"/>
                </a:solidFill>
              </a:rPr>
            </a:br>
            <a:r>
              <a:rPr lang="kk-KZ" sz="4900" b="1" dirty="0" smtClean="0">
                <a:solidFill>
                  <a:srgbClr val="0000FF"/>
                </a:solidFill>
              </a:rPr>
              <a:t>Тема </a:t>
            </a:r>
            <a:r>
              <a:rPr lang="ru-RU" sz="4900" b="1" dirty="0" smtClean="0">
                <a:solidFill>
                  <a:srgbClr val="0000FF"/>
                </a:solidFill>
              </a:rPr>
              <a:t>№6</a:t>
            </a:r>
            <a:br>
              <a:rPr lang="ru-RU" sz="4900" b="1" dirty="0" smtClean="0">
                <a:solidFill>
                  <a:srgbClr val="0000FF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«Социально-психологическая структура воинского коллектива»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sz="49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\Desktop\д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8920"/>
            <a:ext cx="4788024" cy="4149080"/>
          </a:xfrm>
          <a:prstGeom prst="rect">
            <a:avLst/>
          </a:prstGeom>
          <a:noFill/>
        </p:spPr>
      </p:pic>
      <p:pic>
        <p:nvPicPr>
          <p:cNvPr id="6147" name="Picture 3" descr="C:\Users\A\Desktop\к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355976" cy="2448272"/>
          </a:xfrm>
          <a:prstGeom prst="rect">
            <a:avLst/>
          </a:prstGeom>
          <a:noFill/>
        </p:spPr>
      </p:pic>
      <p:pic>
        <p:nvPicPr>
          <p:cNvPr id="6148" name="Picture 4" descr="C:\Users\A\Desktop\к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4283968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\Desktop\г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777" y="357166"/>
            <a:ext cx="8704446" cy="5738834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Наиболее тесно и непрерывно контактируемый коллектив называется первичным.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Первичными коллективами </a:t>
            </a:r>
            <a:r>
              <a:rPr lang="ru-RU" sz="4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 армии являются отделение, расчет, экипаж, взвод, рота (батарея) и им равные. Узкая группа военнослужащих, насчитывающая два-три и более человека, называется </a:t>
            </a:r>
            <a:r>
              <a:rPr lang="ru-RU" sz="40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микрогруппой</a:t>
            </a:r>
            <a:r>
              <a:rPr lang="ru-RU" sz="4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\Desktop\лид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\Desktop\г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\Desktop\ли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\Desktop\л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857256"/>
          </a:xfrm>
        </p:spPr>
        <p:txBody>
          <a:bodyPr/>
          <a:lstStyle/>
          <a:p>
            <a:r>
              <a:rPr lang="ru-RU" dirty="0" smtClean="0"/>
              <a:t>Неформальный лидер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Неформальные лидеры – это члены коллектива которые официально не имеют руководящей должности, но занимают благодаря набору профессиональных качеств жизненному опыту и определенному поведению особое положение. Неформальное лидерство зарождается внутри коллектива, чаще всего стихийно и является своеобразным символом общности сотрудников.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85794"/>
          </a:xfrm>
        </p:spPr>
        <p:txBody>
          <a:bodyPr/>
          <a:lstStyle/>
          <a:p>
            <a:r>
              <a:rPr lang="ru-RU" dirty="0" smtClean="0"/>
              <a:t>Задача начальника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71546"/>
            <a:ext cx="7772400" cy="502445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Неформальный лидер может стать руководителю командиру  как серьезной помехой, так и надежной опорой. А значит, особым талантом неформального лидера необходимо управлять.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ОСНОВНАЯ ЗАДАЧА НАЧАЛЬНИКА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направить действия лидера в нужное русло.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Отрицательное лидерство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63" y="1981200"/>
            <a:ext cx="8440674" cy="487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отрицательным лидерством в первичных воинских коллективах понимается процесс доминирования, ведущего положения отдельных воинов и групп военнослужащих ущемляющих права военнослужащих, как правило, младшего призыва, формирующих традиции, обычаи, нормы поведения негативной направленности.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70C0"/>
                </a:solidFill>
              </a:rPr>
              <a:t>Учебные вопросы: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kk-KZ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kk-KZ" sz="3400" b="1" dirty="0" smtClean="0">
                <a:solidFill>
                  <a:srgbClr val="4206BA"/>
                </a:solidFill>
                <a:latin typeface="Century Gothic" pitchFamily="34" charset="0"/>
              </a:rPr>
              <a:t>Основные </a:t>
            </a:r>
            <a:r>
              <a:rPr lang="kk-KZ" sz="3400" b="1" dirty="0" smtClean="0">
                <a:solidFill>
                  <a:srgbClr val="4206BA"/>
                </a:solidFill>
                <a:latin typeface="Century Gothic" pitchFamily="34" charset="0"/>
              </a:rPr>
              <a:t>социально-психологические понятия </a:t>
            </a:r>
            <a:r>
              <a:rPr lang="kk-KZ" sz="3400" b="1" dirty="0" smtClean="0">
                <a:solidFill>
                  <a:srgbClr val="4206BA"/>
                </a:solidFill>
                <a:latin typeface="Century Gothic" pitchFamily="34" charset="0"/>
              </a:rPr>
              <a:t>группы</a:t>
            </a:r>
            <a:endParaRPr lang="kk-KZ" sz="3400" b="1" dirty="0" smtClean="0">
              <a:solidFill>
                <a:srgbClr val="4206BA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kk-KZ" sz="3400" b="1" dirty="0" smtClean="0">
                <a:solidFill>
                  <a:srgbClr val="C00000"/>
                </a:solidFill>
                <a:latin typeface="Century Gothic" pitchFamily="34" charset="0"/>
              </a:rPr>
              <a:t>Отрицательное </a:t>
            </a:r>
            <a:r>
              <a:rPr lang="kk-KZ" sz="3400" b="1" dirty="0" smtClean="0">
                <a:solidFill>
                  <a:srgbClr val="C00000"/>
                </a:solidFill>
                <a:latin typeface="Century Gothic" pitchFamily="34" charset="0"/>
              </a:rPr>
              <a:t>лидерство в первичных воинских </a:t>
            </a:r>
            <a:r>
              <a:rPr lang="kk-KZ" sz="3400" b="1" dirty="0" smtClean="0">
                <a:solidFill>
                  <a:srgbClr val="C00000"/>
                </a:solidFill>
                <a:latin typeface="Century Gothic" pitchFamily="34" charset="0"/>
              </a:rPr>
              <a:t>коллективах</a:t>
            </a:r>
            <a:endParaRPr lang="kk-KZ" sz="3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3400" b="1" dirty="0" smtClean="0">
                <a:solidFill>
                  <a:srgbClr val="7030A0"/>
                </a:solidFill>
                <a:latin typeface="Century Gothic" pitchFamily="34" charset="0"/>
              </a:rPr>
              <a:t>Основные </a:t>
            </a:r>
            <a:r>
              <a:rPr lang="ru-RU" sz="3400" b="1" dirty="0" smtClean="0">
                <a:solidFill>
                  <a:srgbClr val="7030A0"/>
                </a:solidFill>
                <a:latin typeface="Century Gothic" pitchFamily="34" charset="0"/>
              </a:rPr>
              <a:t>направления психологического исследования воинского </a:t>
            </a:r>
            <a:r>
              <a:rPr lang="ru-RU" sz="3400" b="1" dirty="0" smtClean="0">
                <a:solidFill>
                  <a:srgbClr val="7030A0"/>
                </a:solidFill>
                <a:latin typeface="Century Gothic" pitchFamily="34" charset="0"/>
              </a:rPr>
              <a:t>коллектива</a:t>
            </a:r>
            <a:endParaRPr lang="ru-RU" sz="34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3400" b="1" dirty="0" smtClean="0">
                <a:solidFill>
                  <a:srgbClr val="4206BA"/>
                </a:solidFill>
                <a:latin typeface="Century Gothic" pitchFamily="34" charset="0"/>
              </a:rPr>
              <a:t>Основные </a:t>
            </a:r>
            <a:r>
              <a:rPr lang="ru-RU" sz="3400" b="1" dirty="0" smtClean="0">
                <a:solidFill>
                  <a:srgbClr val="4206BA"/>
                </a:solidFill>
                <a:latin typeface="Century Gothic" pitchFamily="34" charset="0"/>
              </a:rPr>
              <a:t>признаки и виды групп.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Влияние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групп разного уровня на развитие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личности </a:t>
            </a:r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buNone/>
            </a:pPr>
            <a:r>
              <a:rPr lang="ru-RU" sz="3400" b="1" dirty="0" smtClean="0">
                <a:solidFill>
                  <a:srgbClr val="7030A0"/>
                </a:solidFill>
                <a:latin typeface="Century Gothic" pitchFamily="34" charset="0"/>
              </a:rPr>
              <a:t>Понятие </a:t>
            </a:r>
            <a:r>
              <a:rPr lang="ru-RU" sz="3400" b="1" dirty="0" smtClean="0">
                <a:solidFill>
                  <a:srgbClr val="7030A0"/>
                </a:solidFill>
                <a:latin typeface="Century Gothic" pitchFamily="34" charset="0"/>
              </a:rPr>
              <a:t>о коллективе.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Воинское </a:t>
            </a:r>
            <a:r>
              <a:rPr lang="ru-RU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подразделение как </a:t>
            </a:r>
            <a:r>
              <a:rPr lang="ru-RU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коллектив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7030A0"/>
                </a:solidFill>
                <a:latin typeface="Century Gothic" pitchFamily="34" charset="0"/>
              </a:rPr>
              <a:t>Особенности </a:t>
            </a:r>
            <a:r>
              <a:rPr lang="ru-RU" sz="3400" b="1" dirty="0" smtClean="0">
                <a:solidFill>
                  <a:srgbClr val="7030A0"/>
                </a:solidFill>
                <a:latin typeface="Century Gothic" pitchFamily="34" charset="0"/>
              </a:rPr>
              <a:t>воинского </a:t>
            </a:r>
            <a:r>
              <a:rPr lang="ru-RU" sz="3400" b="1" dirty="0" smtClean="0">
                <a:solidFill>
                  <a:srgbClr val="7030A0"/>
                </a:solidFill>
                <a:latin typeface="Century Gothic" pitchFamily="34" charset="0"/>
              </a:rPr>
              <a:t>коллектива</a:t>
            </a:r>
            <a:endParaRPr lang="ru-RU" sz="34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>
              <a:buNone/>
            </a:pPr>
            <a:endParaRPr lang="kk-KZ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Поэтапный  подход  изучения и предупреждения отрицательного лидерства в первичных воинских коллективах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777" y="1981200"/>
            <a:ext cx="8704446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	1 этап. Самоопределение военнослужащих в первичных воинских коллективах.</a:t>
            </a:r>
          </a:p>
          <a:p>
            <a:pPr>
              <a:buNone/>
            </a:pPr>
            <a:r>
              <a:rPr lang="ru-RU" dirty="0" smtClean="0"/>
              <a:t>     	 </a:t>
            </a:r>
            <a:r>
              <a:rPr lang="ru-RU" b="1" dirty="0" smtClean="0"/>
              <a:t>2 этап  Дифференциация военнослужащих в первичных воинских коллективах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ru-RU" b="1" dirty="0" smtClean="0"/>
              <a:t>		3 этап  Самоорганизация и самоуправление группы военнослужащих.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Поэтапный  подход  изучения и предупреждения отрицательного лидерства в первичных воинских коллективах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777" y="1981200"/>
            <a:ext cx="8704446" cy="4114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1 этап. Самоопределение военнослужащих в первичных воинских коллективах.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2 этап  Э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моциональной, интеллектуальной, организационной сферах межличностного взаимодействия воинов.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704446" cy="635798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Эмоциональная сфера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межличностного взаимодействия характеризуется взаимными симпатиями и антипатиями.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Интеллектуальное превосходство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отдельных военнослужащих проявляется в большем развитии психических познавательных процессов, в накопленных знаниях, способностях выполнить определенные творческие задачи.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Предметом особой заботы командиров и начальников являются военнослужащие, проявляющие высокие способности в </a:t>
            </a:r>
            <a:r>
              <a:rPr lang="ru-RU" sz="2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организаторской деятельности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Лидер-организатор обладает такими личностными качествами, которые позволяют ему навязывать свою волю, свои подходы, идеи другим военнослужащим.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319" y="214290"/>
            <a:ext cx="7772400" cy="9286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Коллектив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55007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это организованная группа людей, являющихся частью общества, объединенная общими целями, совместной социально полезной деятельностью. Коллектив -понятие латинского происхождения, означающее «собранность», т.е. целостность, сохраняющая неприкосновенность индивидуальности.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Воинский коллектив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28736"/>
            <a:ext cx="8040594" cy="492922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- организационное объединение военнослужащих на основе общности их идейных и морально-нравственных позиций, совместной службы и боевой (служебной, вахтенной и др.) деятельности под руководством единоначальника.</a:t>
            </a:r>
            <a:b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52452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Воинское подразделение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определенная социальная общность возникает на базе организационной структуры части и включает в себя ряд подсистем, которым присущи свои социально-психологические особенности. Среди таких подсистем есть как 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формальные, так и неформальные группы.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первым относятся строевые отделения, 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боевые расчеты, экипажи, караулы,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 вторым - 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группы земляков, друзей, любителей музыки, спорта и т. п.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777" y="142852"/>
            <a:ext cx="8704446" cy="59531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подразделении существуют </a:t>
            </a:r>
            <a:r>
              <a:rPr lang="ru-RU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ранговые группы,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связанные с функциями управления и руководства личным составом. Это могут быть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официальные ранговые группы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сержантов, офицеров, которые управляют людьми согласно своим функциональным или общественным обязанностям, но возможно формирование и </a:t>
            </a:r>
            <a:r>
              <a:rPr lang="ru-RU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неофициальных ранговых групп военнослужащих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руководят воинами в соответствии со своими эгоистическими интересами.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777" y="357166"/>
            <a:ext cx="8704446" cy="5738834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тесно и непрерывно контактируемый коллектив называется первичным.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Первичными коллективами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армии являются </a:t>
            </a:r>
            <a:r>
              <a:rPr lang="ru-RU" sz="40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отделение, расчет, экипаж, взвод, рота (батарея) и им равные.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Узкая группа военнослужащих, насчитывающая два-три и более человека, называется </a:t>
            </a:r>
            <a:r>
              <a:rPr lang="ru-RU" sz="4000" b="1" dirty="0" err="1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микрогруппой</a:t>
            </a:r>
            <a:r>
              <a:rPr lang="ru-RU" sz="40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\Desktop\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0715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Признаки коллектива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21497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Организованность.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Жесткие рамки организационно-штатной структуры подразделения и воинской части; наличие органов управления командных кадров, штабов и т.п.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Направленность.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Общественно значимая цель деятельности - защита Отечества, объединяющая военнослужащих и направляющая их волю на достижение целей.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овместимость.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Готовность к принятию и реализации коллективных целей, бесконфликтное общение и согласованность действий в совместной деятельности.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Сплоченность.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Взаимность симпатий в межличностных отношениях. Привлекательность группы (экипажа, взвода, роты) для ее членов, единство отношений.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7606" y="214290"/>
            <a:ext cx="8040594" cy="5881710"/>
          </a:xfrm>
        </p:spPr>
        <p:txBody>
          <a:bodyPr/>
          <a:lstStyle/>
          <a:p>
            <a:r>
              <a:rPr lang="ru-RU" dirty="0" smtClean="0"/>
              <a:t>Структура психологии коллектива весьма сложна и многообразна  каждый структурный ее элемент может иметь свои особенности например, коллективное мнение может быть единым или разноплановым, отношения в коллективе могут быть принципиальными или беспринципными, доброжелательными или напряженными; настроения коллектива-- тонизирующими или снижающими активность людей и т. д.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9FF74-37C5-4980-9148-0565AE16202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377" y="285728"/>
            <a:ext cx="7772400" cy="533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Этапы формирования воинского коллектива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00108"/>
            <a:ext cx="7772400" cy="5095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</a:rPr>
              <a:t>1-й этап </a:t>
            </a:r>
            <a:r>
              <a:rPr lang="ru-RU" sz="2400" b="1" dirty="0" smtClean="0"/>
              <a:t>- формирование случайной группы - начального объединения военнослужащих на основе их территориальной близости в данный момент времени (например, на сборном пункте или служебном совещании);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   2-й этап </a:t>
            </a:r>
            <a:r>
              <a:rPr lang="ru-RU" sz="2400" b="1" dirty="0" smtClean="0"/>
              <a:t>- формирование неорганизованной группы (номинальной группы), предусматривающей добровольное объединение людей на основе некоторого совпадения их интересов, проявившихся в ходе непродолжительных межличностных контактов;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   3-й этап </a:t>
            </a:r>
            <a:r>
              <a:rPr lang="ru-RU" sz="2400" b="1" dirty="0" smtClean="0"/>
              <a:t>- формирование организованной группы – объединения военнослужащих, способных к эффективным совместным действиям. Она, в свою очередь, бывает нескольких уровней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7143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Уровни коллектива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606" y="1285860"/>
            <a:ext cx="8308789" cy="481014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Низкий уровень (ассоциация) </a:t>
            </a:r>
            <a:r>
              <a:rPr lang="ru-RU" sz="1800" b="1" dirty="0" smtClean="0"/>
              <a:t>представляет собой объединение на основе приказа (призывники) или интереса (любители шахмат). В составе такой группы, как правило, 7-12 человек. Период существования от 3 до 5 дней. По истечении указанного временного периода ассоциация или прекращает свое существование, или переходит на более высокий уровень.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Средний уровень (кооперация) - </a:t>
            </a:r>
            <a:r>
              <a:rPr lang="ru-RU" sz="1800" b="1" dirty="0" smtClean="0"/>
              <a:t>для нее характерна более осознанная</a:t>
            </a:r>
            <a:br>
              <a:rPr lang="ru-RU" sz="1800" b="1" dirty="0" smtClean="0"/>
            </a:br>
            <a:r>
              <a:rPr lang="ru-RU" sz="1800" b="1" dirty="0" smtClean="0"/>
              <a:t>деятельность и дисциплина. Возникает она, как показывают наблюдения войсковой практики, через 10-15 дней после установления межличностного взаимодействия. В подразделении, как правило, насчитывается 2-3 группы по</a:t>
            </a:r>
            <a:br>
              <a:rPr lang="ru-RU" sz="1800" b="1" dirty="0" smtClean="0"/>
            </a:br>
            <a:r>
              <a:rPr lang="ru-RU" sz="1800" b="1" dirty="0" smtClean="0"/>
              <a:t>3-6 военнослужащих, объединенных, например, на основе чувства (землячество).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Высокий уровень (</a:t>
            </a:r>
            <a:r>
              <a:rPr lang="ru-RU" sz="1800" b="1" dirty="0" err="1" smtClean="0">
                <a:solidFill>
                  <a:srgbClr val="FF0000"/>
                </a:solidFill>
              </a:rPr>
              <a:t>автономизация</a:t>
            </a:r>
            <a:r>
              <a:rPr lang="ru-RU" sz="1800" b="1" dirty="0" smtClean="0">
                <a:solidFill>
                  <a:srgbClr val="FF0000"/>
                </a:solidFill>
              </a:rPr>
              <a:t>) </a:t>
            </a:r>
            <a:r>
              <a:rPr lang="ru-RU" sz="1800" b="1" dirty="0" smtClean="0"/>
              <a:t>характеризуется четкой организованной структурой и дисциплиной, внутренним единством целей и мотивов военно-профессиональной деятельности.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Высший уровень группового </a:t>
            </a:r>
            <a:r>
              <a:rPr lang="ru-RU" sz="1800" b="1" dirty="0" smtClean="0"/>
              <a:t>объединения людей в отечественной психологии, в отличие от большинства зарубежных школ, принято называть </a:t>
            </a:r>
            <a:r>
              <a:rPr lang="ru-RU" sz="1800" b="1" dirty="0" smtClean="0">
                <a:solidFill>
                  <a:srgbClr val="FF0000"/>
                </a:solidFill>
              </a:rPr>
              <a:t>коллективом.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714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Стадии развития коллектива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834" y="714356"/>
            <a:ext cx="8990166" cy="53816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Первая, начальная стадия развития воинского коллектива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(стадия социального единства) характеризуется тем, что, находясь на ней, военнослужащие устанавливают многообразные контакты, которые необходимы для успешного выполнения служебных и общественных заданий.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 второй стадии (стадия войскового товарищества),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обычно завершается процесс взаимного изучения, устанавливаются позитивные отношения между военнослужащими, формируется достаточно стабильная структура коллектива</a:t>
            </a:r>
            <a:r>
              <a:rPr lang="ru-RU" sz="2800" dirty="0" smtClean="0"/>
              <a:t>.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9286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Стадии развития коллектива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777" y="928670"/>
            <a:ext cx="8704446" cy="564360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 третьей стадии социальной и боевой зрелости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достигается единство воли и действий, знаний и убеждений, интересов и ценностных ориентации воинского коллектива. Отношения между военнослужащими характеризуются наличием взаимопомощи,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взаимоподдержки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взаимозаменяемости и бесконфликтности.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На четвертой стадии самоуправления </a:t>
            </a:r>
            <a:r>
              <a:rPr lang="ru-RU" sz="2800" dirty="0" smtClean="0"/>
              <a:t>коллектив понимает своего руководителя (командира, начальника), как говорится, с полуслова и воспринимает его требования как свои собственные. При этом отпадает необходимость контроля действий подчиненных 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49" y="285728"/>
            <a:ext cx="8440674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воинского коллектива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606" y="928670"/>
            <a:ext cx="8506617" cy="5929330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 smtClean="0"/>
              <a:t>      </a:t>
            </a:r>
            <a:r>
              <a:rPr lang="ru-RU" sz="2800" dirty="0" smtClean="0"/>
              <a:t>1. Повышенная ответственность за решение служебных и боевых задач;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/>
              <a:t>      2. Динамичный и постоянный учебно-боевой процесс;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/>
              <a:t>      3. Относительная изоляцию в профессиональной деятельности в составе расчетов, боевых  экипажей;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/>
              <a:t>      4. Экстремальность решаемых боевых задач;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/>
              <a:t>      5. Неоднородность коллектива (военнослужащие по контракту из числа офицеров и  военнослужащие по призыву);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/>
              <a:t>      6. Специфику повседневных задач и целей деятельности, а также периодически широкий диапазон общения и относительную стабильность коллективов подразделений.</a:t>
            </a:r>
          </a:p>
          <a:p>
            <a:pPr marL="0"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319" y="142852"/>
            <a:ext cx="7772400" cy="6762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777" y="857232"/>
            <a:ext cx="8924223" cy="6000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Группой принято называть определенное объединение людей. Все человеческое общество состоит из множества групп, которые различают по целому </a:t>
            </a:r>
            <a:r>
              <a:rPr lang="ru-RU" sz="2800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ряду признаков: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2800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• по целям и содержанию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деятельности (трудовые, боевые, учебные и другие группы);</a:t>
            </a:r>
            <a:b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ru-RU" sz="2800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по способу объединения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(группы производственные, бытовые и т. д.);</a:t>
            </a:r>
            <a:b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ru-RU" sz="2800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по форме организации и возникновения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(группы реальные, условные, организованные, формальные и неформальные);</a:t>
            </a:r>
            <a:b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ru-RU" sz="2800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по характеру и контактности общения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отношений к личности всех других членов группы (первичные - контактные и вторичные </a:t>
            </a:r>
            <a:r>
              <a:rPr lang="ru-RU" sz="2800" dirty="0" smtClean="0"/>
              <a:t>- состоящие из людей, имеющих некоторые общие ценности и стандарты поведения, но только относительно ограниченных сфер их жизни.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Большие и малые социальные группы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834" y="1000108"/>
            <a:ext cx="8990166" cy="5095892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Большие социальные группы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классы, прослойки, политические группы, партии, профессиональные союзы, вооруженные силы, нации и другие (возрастные, образовательные) общности и объединения.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Малые социальные группы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воинское подразделение, цех, школьный класс, студенческий курс. Их принято называть первичными. Они отличаются от больших тем, что в них осуществляются постоянное межличностное общение, контакт, взаимодействие.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Любая малая социальная группа проходит три уровня развития: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низкий, средний и высокий.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77" y="0"/>
            <a:ext cx="8638503" cy="785794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Уровни развития малых групп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777" y="714356"/>
            <a:ext cx="8572560" cy="538164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Низкий уровень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характерен для группы военнослужащих, которые только что объединились на основе приказа (призывники) или личных интересов (любители шахмат). Такая группа обычно называется 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ассоциацией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Средний уровень развития,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который характеризуется более осознанной деятельностью и дисциплинированностью военнослужащих. Такую группу называют 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кооперацией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Проходит некоторое время, и они могут перейти на более высокий уровень своего развития -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уровень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автономизации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77" y="0"/>
            <a:ext cx="8638503" cy="785794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Уровни развития малых групп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777" y="714356"/>
            <a:ext cx="8572560" cy="538164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Низкий уровень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характерен для группы военнослужащих, которые только что объединились на основе приказа (призывники) или личных интересов (любители шахмат). Такая группа обычно называется 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ассоциацией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Средний уровень развития,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который характеризуется более осознанной деятельностью и дисциплинированностью военнослужащих. Такую группу называют 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кооперацией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Проходит некоторое время, и они могут перейти на более высокий уровень своего развития -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уровень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автономизации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F979F-DC04-4ADD-898F-40B46AEFC9B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\Desktop\гр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1218</Words>
  <Application>Microsoft Office PowerPoint</Application>
  <PresentationFormat>Экран (4:3)</PresentationFormat>
  <Paragraphs>96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Тема №6 «Социально-психологическая структура воинского коллектива» </vt:lpstr>
      <vt:lpstr>Учебные вопросы:</vt:lpstr>
      <vt:lpstr>Слайд 3</vt:lpstr>
      <vt:lpstr>Группа </vt:lpstr>
      <vt:lpstr> Большие и малые социальные группы. </vt:lpstr>
      <vt:lpstr>Уровни развития малых групп</vt:lpstr>
      <vt:lpstr>Уровни развития малых групп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Неформальный лидер</vt:lpstr>
      <vt:lpstr>Задача начальника</vt:lpstr>
      <vt:lpstr>Отрицательное лидерство</vt:lpstr>
      <vt:lpstr>Поэтапный  подход  изучения и предупреждения отрицательного лидерства в первичных воинских коллективах </vt:lpstr>
      <vt:lpstr>Поэтапный  подход  изучения и предупреждения отрицательного лидерства в первичных воинских коллективах </vt:lpstr>
      <vt:lpstr>Слайд 22</vt:lpstr>
      <vt:lpstr>Коллектив</vt:lpstr>
      <vt:lpstr>Воинский коллектив</vt:lpstr>
      <vt:lpstr>Слайд 25</vt:lpstr>
      <vt:lpstr>Слайд 26</vt:lpstr>
      <vt:lpstr>Слайд 27</vt:lpstr>
      <vt:lpstr>Слайд 28</vt:lpstr>
      <vt:lpstr>Признаки коллектива</vt:lpstr>
      <vt:lpstr>Этапы формирования воинского коллектива</vt:lpstr>
      <vt:lpstr>Уровни коллектива</vt:lpstr>
      <vt:lpstr>Стадии развития коллектива</vt:lpstr>
      <vt:lpstr>Стадии развития коллектива</vt:lpstr>
      <vt:lpstr>Особенности воинского коллектива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№6 «Социально-психологическая структура воинского коллектива» </dc:title>
  <dc:creator>A</dc:creator>
  <cp:lastModifiedBy>admin</cp:lastModifiedBy>
  <cp:revision>52</cp:revision>
  <dcterms:created xsi:type="dcterms:W3CDTF">2017-03-14T03:39:48Z</dcterms:created>
  <dcterms:modified xsi:type="dcterms:W3CDTF">2021-05-02T15:56:13Z</dcterms:modified>
</cp:coreProperties>
</file>